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C6E47F-3DBB-4F80-83B4-398DE64F2CC8}" type="datetimeFigureOut">
              <a:rPr lang="en-US" smtClean="0"/>
              <a:pPr/>
              <a:t>08-Jul-21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714E50-F038-49A5-BD7F-B35AE8A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2845" y="1000664"/>
            <a:ext cx="9144000" cy="1777041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বিস্ফোরক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পরিদপ্তর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31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প্রজ্বলনীয় পেট্রোলিয়ামজাত পদার্থ ও বিস্ফোরক জাতীয় পদার্থের আমদানি, মজুদ ও পরিবহনের লাইসেন্স নবায়ন পদ্ধতি সহজীকরণ </a:t>
            </a:r>
            <a:r>
              <a:rPr lang="en-US" sz="31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1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845" y="3209026"/>
            <a:ext cx="9144000" cy="2355012"/>
          </a:xfrm>
        </p:spPr>
        <p:txBody>
          <a:bodyPr/>
          <a:lstStyle/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4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সেবা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সহজ</a:t>
            </a:r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যৌক্তিকতা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বিস্ফোরক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পরিদপ্তরের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অধিকাংশ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প্রত্যন্ত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অঞ্চল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পর্যন্ত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বিস্তৃত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ক্ষুদ্র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ব্যবসায়ী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শুরু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বৃহ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বিস্ফোরক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পরিদপ্তর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কার্যালয়ে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কার্যক্রম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পরিচালনা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জেলা-উপজেলা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বিভাগীয়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অফিসে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আসতে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এক্ষেত্রে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আসা-যাওয়া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গ্রহিতাদের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কষ্টসাধ্য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ব্যয়বহুল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যথাসময়ে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নবায়িত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লাইসেন্স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হাতে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পাওয়ায়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সেবাগ্রহিতারা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ব্যব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সায়িকভাবে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ক্ষতিগ্রস্ত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দুর্ভোগের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144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প্রসেস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ম্যাপ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91" y="1690689"/>
            <a:ext cx="10596411" cy="46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90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483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প্রসেস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ম্যাপ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58" y="1103067"/>
            <a:ext cx="10542965" cy="551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90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9579623"/>
              </p:ext>
            </p:extLst>
          </p:nvPr>
        </p:nvGraphicFramePr>
        <p:xfrm>
          <a:off x="715992" y="948904"/>
          <a:ext cx="10351699" cy="56322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33920"/>
                <a:gridCol w="3236123"/>
                <a:gridCol w="1619495"/>
                <a:gridCol w="4062161"/>
              </a:tblGrid>
              <a:tr h="589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বিদ্যমান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প্রসেস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ম্যাপের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7380" algn="l"/>
                          <a:tab pos="1005205" algn="ctr"/>
                        </a:tabLs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বিদ্যমান ধাপের বর্ণনা	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প্রস্তাবিত প্রসেস ম্যাপের ধাপ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প্রস্তাবিত ধাপের বর্ণনা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360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আবেদনকারী কর্তৃক আবেদন ফর্ম সংগ্রহ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ধাপ-২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ব্যাংকে লাইসেন্স ফি প্রদান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364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ধাপ-৩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প্রয়োজনীয় কাগজপত্রসহ নিজস্ব প্যাডে আবেদনপত্র দাখিল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540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ধাপ-৪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 গ্রহণ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দপ্তরের ওয়েবসাইটে রেজিস্ট্রেশন সম্পন্ন করে অনলাইনে আবেদন দাখিল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540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ধাপ-৫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ডাক স্বাক্ষর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ধাপ-২ 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প্রধান বিস্ফোরক পরিদর্শক-এর আইডিতে আবেদন জমা/ সংশোধিত আবেদন জমা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ধাপ-৬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ডাক স্বাক্ষর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ধাপ-৭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 ডায়েরিকরণ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360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ধাপ-৮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ডাক বণ্টন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ধাপ-৩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সংশ্লিষ্ট কর্মকর্তার আইডিতে প্রেরণ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ধাপ-৯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সংশ্লিষ্ট নথি সন্ধান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720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ধাপ-১০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নথিতে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উপস্থাপন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ধাপ-৪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সংশ্লিষ্ট অফিস সহকারীকে প্রেরণ এবং অফিস সহকারী কর্তৃক নথি তৈরিপূর্বক কর্মকর্তার নিকট প্রেরণ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ধাপ-১১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 যাচাই-বাছাইকরণ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ধাপ-৫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যাচাই-বাছাই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করণ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ধাপ-১২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চূড়ান্ত পত্র তৈরি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360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ধাপ-১৩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নবায়ন পত্র স্বাক্ষর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ধাপ-৬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নবায়ন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সম্পন্ন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করে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আবেদনকারীর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আইডিতে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প্রেরণ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ধাপ-১৪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পত্রজারি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 নেই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  <a:tr h="204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ধাপ-১৫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ডাকযোগে/ হাতে হাতে বিলি</a:t>
                      </a:r>
                      <a:endParaRPr lang="en-US" sz="14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</a:t>
                      </a: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নেই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--</a:t>
                      </a:r>
                      <a:endParaRPr lang="en-US" sz="14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55449" marR="55449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70008" y="353683"/>
            <a:ext cx="8859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তুলনামূলক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বিশ্লেষণ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ধাপভিত্তিক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তুলনা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):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97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9675686"/>
              </p:ext>
            </p:extLst>
          </p:nvPr>
        </p:nvGraphicFramePr>
        <p:xfrm>
          <a:off x="1431984" y="1932309"/>
          <a:ext cx="8557405" cy="31954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90673"/>
                <a:gridCol w="3060529"/>
                <a:gridCol w="3206203"/>
              </a:tblGrid>
              <a:tr h="316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বিদ্যমান পদ্ধতি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প্রস্তাবিত</a:t>
                      </a:r>
                      <a:r>
                        <a:rPr lang="en-US" sz="16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পদ্ধতি</a:t>
                      </a:r>
                      <a:endParaRPr lang="en-US" sz="1600" dirty="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1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সময় (দিন/ঘন্টা)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১২০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দিন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৭-১০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দিন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45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খরচ (নাগরিক ও অফিসের)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নাগরিকের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খরচ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আনুমানিক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৬০০০/=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তথ্য-প্রযুক্তি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বাবহারের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খরচ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যাতায়াত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</a:t>
                      </a:r>
                      <a:r>
                        <a:rPr lang="bn-IN" sz="1600" b="1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বার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নেই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১৫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টি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৬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টি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জনবল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৬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জন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জন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76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দাখিলীয় কাগজপত্র</a:t>
                      </a:r>
                      <a:endParaRPr lang="en-US" sz="1600"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নিজস্ব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প্যাডে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ফরম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পুরণ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চালান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নকশা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এবং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লাইসেন্স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নিজস্ব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প্যাডে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আবেদন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এবং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ফরম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পূরণ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প্রয়োজন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নেই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  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Nikosh" panose="02000000000000000000" pitchFamily="2" charset="0"/>
                        <a:ea typeface="Calibri" panose="020F0502020204030204" pitchFamily="34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4347" y="940278"/>
            <a:ext cx="888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TCV (Time, Cost &amp; Visit)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অনুসারে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প্রস্তাবিত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পদ্ধতির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তুলনা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2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0830" y="2820836"/>
            <a:ext cx="7660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 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</TotalTime>
  <Words>322</Words>
  <Application>Microsoft Office PowerPoint</Application>
  <PresentationFormat>Custom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  বিস্ফোরক পরিদপ্তর  প্রজ্বলনীয় পেট্রোলিয়ামজাত পদার্থ ও বিস্ফোরক জাতীয় পদার্থের আমদানি, মজুদ ও পরিবহনের লাইসেন্স নবায়ন পদ্ধতি সহজীকরণ  </vt:lpstr>
      <vt:lpstr> সেবা সহজীকরণের যৌক্তিকতা</vt:lpstr>
      <vt:lpstr>বিদ্যমান প্রসেস ম্যাপ </vt:lpstr>
      <vt:lpstr>প্রস্তাবিত প্রসেস ম্যাপ 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15</cp:revision>
  <dcterms:created xsi:type="dcterms:W3CDTF">2020-12-11T09:36:53Z</dcterms:created>
  <dcterms:modified xsi:type="dcterms:W3CDTF">2021-07-08T12:40:45Z</dcterms:modified>
</cp:coreProperties>
</file>